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E53F0-AA5F-4E30-9A8C-BD8AAE859DFE}" type="datetimeFigureOut">
              <a:rPr lang="de-DE" smtClean="0"/>
              <a:pPr/>
              <a:t>27.07.2009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A26B8-DF93-49C9-8EF7-FC19F5CDFB3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A26B8-DF93-49C9-8EF7-FC19F5CDFB39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A26B8-DF93-49C9-8EF7-FC19F5CDFB39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A26B8-DF93-49C9-8EF7-FC19F5CDFB39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A26B8-DF93-49C9-8EF7-FC19F5CDFB39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A26B8-DF93-49C9-8EF7-FC19F5CDFB39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A26B8-DF93-49C9-8EF7-FC19F5CDFB39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A26B8-DF93-49C9-8EF7-FC19F5CDFB39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A26B8-DF93-49C9-8EF7-FC19F5CDFB39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A26B8-DF93-49C9-8EF7-FC19F5CDFB39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22" name="Untertitel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20" name="Fußzeilenplatzhalt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Rechtec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Rechtec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9" name="Flussdiagramm: Proz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ssdiagramm: Proz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ort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ad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htec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elplatzhalt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24" name="Datumsplatzhalt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22" name="Foliennummernplatzhalt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D01862B-EB85-460F-9654-9D7A8A9F0A1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5" name="Rechtec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 descr="goethe_w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997532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/>
              <a:t>Goethes „Wahlverwandtschaften“ – Ein typisches Werk des Weimarer Klassizismus?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00166" y="2357430"/>
            <a:ext cx="7406640" cy="4357718"/>
          </a:xfrm>
        </p:spPr>
        <p:txBody>
          <a:bodyPr/>
          <a:lstStyle/>
          <a:p>
            <a:pPr algn="ctr"/>
            <a:r>
              <a:rPr lang="de-DE" dirty="0" smtClean="0"/>
              <a:t>Die Darstellung des Werkes in der Literatur</a:t>
            </a:r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5000629" y="6072206"/>
            <a:ext cx="3143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Referentin:  Anna-Karina Schulz</a:t>
            </a:r>
            <a:endParaRPr lang="de-DE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Inhalt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Aussagekräftige Merkmale des Romans</a:t>
            </a:r>
          </a:p>
          <a:p>
            <a:r>
              <a:rPr lang="de-DE" dirty="0" smtClean="0"/>
              <a:t>Kontroverse Aussagen</a:t>
            </a:r>
            <a:endParaRPr lang="de-DE" dirty="0" smtClean="0"/>
          </a:p>
          <a:p>
            <a:r>
              <a:rPr lang="de-DE" dirty="0" smtClean="0"/>
              <a:t>Fazit</a:t>
            </a:r>
          </a:p>
          <a:p>
            <a:r>
              <a:rPr lang="de-DE" dirty="0" smtClean="0"/>
              <a:t>Literatur</a:t>
            </a:r>
          </a:p>
          <a:p>
            <a:r>
              <a:rPr lang="de-DE" dirty="0" smtClean="0"/>
              <a:t>Dank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862B-EB85-460F-9654-9D7A8A9F0A11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DE" dirty="0" smtClean="0"/>
              <a:t>Aussagekräftige Merkmale des Romans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Charlotte appelliert an Eduards Vernunft</a:t>
            </a:r>
          </a:p>
          <a:p>
            <a:r>
              <a:rPr lang="de-DE" dirty="0" smtClean="0"/>
              <a:t>Charlotte verzichtet</a:t>
            </a:r>
          </a:p>
          <a:p>
            <a:r>
              <a:rPr lang="de-DE" dirty="0" smtClean="0"/>
              <a:t>Thematisierung der Pädagogik</a:t>
            </a:r>
          </a:p>
          <a:p>
            <a:r>
              <a:rPr lang="de-DE" dirty="0" smtClean="0"/>
              <a:t>Verfall des Adels wird dargestellt</a:t>
            </a:r>
          </a:p>
          <a:p>
            <a:r>
              <a:rPr lang="de-DE" dirty="0" smtClean="0"/>
              <a:t>Ottilies Tagebücher = Briefe</a:t>
            </a:r>
          </a:p>
          <a:p>
            <a:r>
              <a:rPr lang="de-DE" dirty="0" smtClean="0"/>
              <a:t>Bildungsroman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Erscheinungsdatum: 1809</a:t>
            </a:r>
          </a:p>
          <a:p>
            <a:r>
              <a:rPr lang="de-DE" dirty="0" smtClean="0"/>
              <a:t>Keine drei Einheiten</a:t>
            </a:r>
          </a:p>
          <a:p>
            <a:r>
              <a:rPr lang="de-DE" dirty="0" smtClean="0"/>
              <a:t>Eduard + Ottilie = starke Sehnsucht</a:t>
            </a:r>
          </a:p>
          <a:p>
            <a:r>
              <a:rPr lang="de-DE" dirty="0" smtClean="0"/>
              <a:t>Eduard gibt seinen Gefühlen nach</a:t>
            </a:r>
          </a:p>
          <a:p>
            <a:r>
              <a:rPr lang="de-DE" dirty="0" smtClean="0"/>
              <a:t>Natur &amp; Mythen</a:t>
            </a:r>
          </a:p>
          <a:p>
            <a:r>
              <a:rPr lang="de-DE" dirty="0" smtClean="0"/>
              <a:t>Schuld und Tod</a:t>
            </a:r>
          </a:p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862B-EB85-460F-9654-9D7A8A9F0A11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Kontroverse Aussagen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Zu viele romantische Merkmale für ein Werk des Weimarer Klassizismus</a:t>
            </a:r>
          </a:p>
          <a:p>
            <a:r>
              <a:rPr lang="de-DE" dirty="0" smtClean="0"/>
              <a:t>Versuch: klassizistisches Werk mit romantischer Figur</a:t>
            </a:r>
          </a:p>
          <a:p>
            <a:r>
              <a:rPr lang="de-DE" dirty="0" smtClean="0"/>
              <a:t>Epochen lassen sich schlecht eingrenzen</a:t>
            </a:r>
          </a:p>
          <a:p>
            <a:r>
              <a:rPr lang="de-DE" dirty="0" smtClean="0"/>
              <a:t>Namen von Epochen sind Vorurteile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862B-EB85-460F-9654-9D7A8A9F0A11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Fazit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 Sekundärliteratur übersieht (meistens) sehr romantische Charakteristika</a:t>
            </a:r>
          </a:p>
          <a:p>
            <a:r>
              <a:rPr lang="de-DE" dirty="0" smtClean="0"/>
              <a:t>Man sollte sich nicht nur auf die Sekundärliteratur verlassen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862B-EB85-460F-9654-9D7A8A9F0A11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Literatur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Tx/>
              <a:buFont typeface="Wingdings" pitchFamily="2" charset="2"/>
              <a:buChar char="&amp;"/>
            </a:pPr>
            <a:r>
              <a:rPr lang="de-DE" dirty="0" err="1" smtClean="0"/>
              <a:t>Blessin</a:t>
            </a:r>
            <a:r>
              <a:rPr lang="de-DE" dirty="0" smtClean="0"/>
              <a:t>, Stefan: </a:t>
            </a:r>
            <a:r>
              <a:rPr lang="de-DE" i="1" dirty="0" smtClean="0"/>
              <a:t>Erzählstruktur und Leserhandlung. Zur Theorie der literarischen Kommunikation am Beispiel von Goethes  „Wahlverwandtschaften“. </a:t>
            </a:r>
            <a:r>
              <a:rPr lang="de-DE" dirty="0" err="1" smtClean="0"/>
              <a:t>Carlwinter</a:t>
            </a:r>
            <a:r>
              <a:rPr lang="de-DE" dirty="0" smtClean="0"/>
              <a:t> Universitätsverlag, Heidelberg 1974</a:t>
            </a:r>
          </a:p>
          <a:p>
            <a:pPr>
              <a:buClrTx/>
              <a:buFont typeface="Wingdings" pitchFamily="2" charset="2"/>
              <a:buChar char="&amp;"/>
            </a:pPr>
            <a:r>
              <a:rPr lang="de-DE" dirty="0" err="1" smtClean="0"/>
              <a:t>Blessin</a:t>
            </a:r>
            <a:r>
              <a:rPr lang="de-DE" dirty="0" smtClean="0"/>
              <a:t>, Stefan: </a:t>
            </a:r>
            <a:r>
              <a:rPr lang="de-DE" i="1" dirty="0" smtClean="0"/>
              <a:t> Goethes Romane. Aufbruch in die Moderne.</a:t>
            </a:r>
            <a:r>
              <a:rPr lang="de-DE" dirty="0" smtClean="0"/>
              <a:t> Ferdinand Schöningh, Paderborn 1996</a:t>
            </a:r>
          </a:p>
          <a:p>
            <a:pPr>
              <a:buClrTx/>
              <a:buFont typeface="Wingdings" pitchFamily="2" charset="2"/>
              <a:buChar char="&amp;"/>
            </a:pPr>
            <a:r>
              <a:rPr lang="de-DE" dirty="0" err="1" smtClean="0"/>
              <a:t>Jeßing</a:t>
            </a:r>
            <a:r>
              <a:rPr lang="de-DE" dirty="0" smtClean="0"/>
              <a:t>, Benedikt: </a:t>
            </a:r>
            <a:r>
              <a:rPr lang="de-DE" i="1" dirty="0" smtClean="0"/>
              <a:t>Neuere deutsche Literaturgeschichte. Eine </a:t>
            </a:r>
            <a:r>
              <a:rPr lang="de-DE" i="1" dirty="0" err="1" smtClean="0"/>
              <a:t>Einführung.</a:t>
            </a:r>
            <a:r>
              <a:rPr lang="de-DE" dirty="0" err="1" smtClean="0"/>
              <a:t>Narr</a:t>
            </a:r>
            <a:r>
              <a:rPr lang="de-DE" dirty="0" smtClean="0"/>
              <a:t> Francke </a:t>
            </a:r>
            <a:r>
              <a:rPr lang="de-DE" dirty="0" err="1" smtClean="0"/>
              <a:t>Attempto</a:t>
            </a:r>
            <a:r>
              <a:rPr lang="de-DE" dirty="0" smtClean="0"/>
              <a:t> Verlag GmbH + Co. KG, Tübingen 2008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862B-EB85-460F-9654-9D7A8A9F0A11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de-DE" sz="4800" dirty="0" smtClean="0"/>
              <a:t>Vielen Dank für eure Aufmerksamkeit!</a:t>
            </a:r>
          </a:p>
          <a:p>
            <a:endParaRPr lang="de-DE" dirty="0"/>
          </a:p>
        </p:txBody>
      </p:sp>
      <p:sp>
        <p:nvSpPr>
          <p:cNvPr id="4" name="Smiley 3"/>
          <p:cNvSpPr/>
          <p:nvPr/>
        </p:nvSpPr>
        <p:spPr>
          <a:xfrm>
            <a:off x="4357686" y="3500438"/>
            <a:ext cx="1714512" cy="150019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862B-EB85-460F-9654-9D7A8A9F0A11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9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goethe_wv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862B-EB85-460F-9654-9D7A8A9F0A11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yad">
  <a:themeElements>
    <a:clrScheme name="Nyad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Nyad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yad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235</Words>
  <Application>Microsoft Office PowerPoint</Application>
  <PresentationFormat>Bildschirmpräsentation (4:3)</PresentationFormat>
  <Paragraphs>65</Paragraphs>
  <Slides>9</Slides>
  <Notes>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Nyad</vt:lpstr>
      <vt:lpstr>Folie 1</vt:lpstr>
      <vt:lpstr>Goethes „Wahlverwandtschaften“ – Ein typisches Werk des Weimarer Klassizismus?</vt:lpstr>
      <vt:lpstr>Inhalt</vt:lpstr>
      <vt:lpstr>Aussagekräftige Merkmale des Romans</vt:lpstr>
      <vt:lpstr>Kontroverse Aussagen</vt:lpstr>
      <vt:lpstr>Fazit</vt:lpstr>
      <vt:lpstr>Literatur</vt:lpstr>
      <vt:lpstr>Folie 8</vt:lpstr>
      <vt:lpstr>Folie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Aykey</dc:creator>
  <cp:lastModifiedBy>Aykey</cp:lastModifiedBy>
  <cp:revision>4</cp:revision>
  <dcterms:created xsi:type="dcterms:W3CDTF">2009-07-19T20:01:40Z</dcterms:created>
  <dcterms:modified xsi:type="dcterms:W3CDTF">2009-07-27T09:47:10Z</dcterms:modified>
</cp:coreProperties>
</file>